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ata" charset="1" panose="00000500000000000000"/>
      <p:regular r:id="rId16"/>
    </p:embeddedFont>
    <p:embeddedFont>
      <p:font typeface="Arimo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2907802"/>
            <a:ext cx="9445523" cy="179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AI-Based Smart Energy Consumption Advisor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4793161"/>
            <a:ext cx="749200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Sandhya M(Sri Sairam Engineering College)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5575544"/>
            <a:ext cx="944552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SDG 7 – Affordable and Clean Energy | 1M1B – AI for Sustainability Virtual Internship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6801745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 collaboration with IBM SkillsBuild &amp; AICTE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3955" y="534295"/>
            <a:ext cx="10022091" cy="127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Challenge: Inefficient Energy Consumption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9667" y="2097729"/>
            <a:ext cx="10050666" cy="1565824"/>
            <a:chOff x="0" y="0"/>
            <a:chExt cx="13400888" cy="2087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3362814" cy="2049653"/>
            </a:xfrm>
            <a:custGeom>
              <a:avLst/>
              <a:gdLst/>
              <a:ahLst/>
              <a:cxnLst/>
              <a:rect r="r" b="b" t="t" l="l"/>
              <a:pathLst>
                <a:path h="2049653" w="1336281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3177013" y="0"/>
                  </a:lnTo>
                  <a:cubicBezTo>
                    <a:pt x="13279628" y="0"/>
                    <a:pt x="13362814" y="81915"/>
                    <a:pt x="13362814" y="182880"/>
                  </a:cubicBezTo>
                  <a:lnTo>
                    <a:pt x="13362814" y="1866773"/>
                  </a:lnTo>
                  <a:cubicBezTo>
                    <a:pt x="13362814" y="1967738"/>
                    <a:pt x="13279628" y="2049653"/>
                    <a:pt x="13177013" y="2049653"/>
                  </a:cubicBezTo>
                  <a:lnTo>
                    <a:pt x="185801" y="2049653"/>
                  </a:lnTo>
                  <a:cubicBezTo>
                    <a:pt x="83185" y="2049653"/>
                    <a:pt x="0" y="1967738"/>
                    <a:pt x="0" y="1866773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0914" cy="2087753"/>
            </a:xfrm>
            <a:custGeom>
              <a:avLst/>
              <a:gdLst/>
              <a:ahLst/>
              <a:cxnLst/>
              <a:rect r="r" b="b" t="t" l="l"/>
              <a:pathLst>
                <a:path h="2087753" w="13400914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3196063" y="0"/>
                  </a:lnTo>
                  <a:lnTo>
                    <a:pt x="13196063" y="19050"/>
                  </a:lnTo>
                  <a:lnTo>
                    <a:pt x="13196063" y="0"/>
                  </a:lnTo>
                  <a:cubicBezTo>
                    <a:pt x="13308839" y="0"/>
                    <a:pt x="13400914" y="90170"/>
                    <a:pt x="13400914" y="201930"/>
                  </a:cubicBezTo>
                  <a:lnTo>
                    <a:pt x="13381864" y="201930"/>
                  </a:lnTo>
                  <a:lnTo>
                    <a:pt x="13400914" y="201930"/>
                  </a:lnTo>
                  <a:lnTo>
                    <a:pt x="13400914" y="1885823"/>
                  </a:lnTo>
                  <a:lnTo>
                    <a:pt x="13381864" y="1885823"/>
                  </a:lnTo>
                  <a:lnTo>
                    <a:pt x="13400914" y="1885823"/>
                  </a:lnTo>
                  <a:cubicBezTo>
                    <a:pt x="13400914" y="1997583"/>
                    <a:pt x="13308966" y="2087753"/>
                    <a:pt x="13196063" y="2087753"/>
                  </a:cubicBezTo>
                  <a:lnTo>
                    <a:pt x="13196063" y="2068703"/>
                  </a:lnTo>
                  <a:lnTo>
                    <a:pt x="13196063" y="2087753"/>
                  </a:lnTo>
                  <a:lnTo>
                    <a:pt x="204851" y="2087753"/>
                  </a:lnTo>
                  <a:lnTo>
                    <a:pt x="204851" y="2068703"/>
                  </a:lnTo>
                  <a:lnTo>
                    <a:pt x="204851" y="2087753"/>
                  </a:lnTo>
                  <a:cubicBezTo>
                    <a:pt x="92075" y="2087753"/>
                    <a:pt x="0" y="1997583"/>
                    <a:pt x="0" y="1885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85823"/>
                  </a:lnTo>
                  <a:lnTo>
                    <a:pt x="19050" y="1885823"/>
                  </a:lnTo>
                  <a:lnTo>
                    <a:pt x="38100" y="1885823"/>
                  </a:lnTo>
                  <a:cubicBezTo>
                    <a:pt x="38100" y="1975993"/>
                    <a:pt x="112395" y="2049653"/>
                    <a:pt x="204851" y="2049653"/>
                  </a:cubicBezTo>
                  <a:lnTo>
                    <a:pt x="13196063" y="2049653"/>
                  </a:lnTo>
                  <a:cubicBezTo>
                    <a:pt x="13288392" y="2049653"/>
                    <a:pt x="13362814" y="1975993"/>
                    <a:pt x="13362814" y="1885823"/>
                  </a:cubicBezTo>
                  <a:lnTo>
                    <a:pt x="13362814" y="201930"/>
                  </a:lnTo>
                  <a:cubicBezTo>
                    <a:pt x="13362814" y="111760"/>
                    <a:pt x="13288519" y="38100"/>
                    <a:pt x="1319606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675380" y="2112016"/>
            <a:ext cx="114300" cy="1537249"/>
            <a:chOff x="0" y="0"/>
            <a:chExt cx="152400" cy="2049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2049653"/>
            </a:xfrm>
            <a:custGeom>
              <a:avLst/>
              <a:gdLst/>
              <a:ahLst/>
              <a:cxnLst/>
              <a:rect r="r" b="b" t="t" l="l"/>
              <a:pathLst>
                <a:path h="2049653" w="152400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112141" y="0"/>
                  </a:lnTo>
                  <a:cubicBezTo>
                    <a:pt x="134366" y="0"/>
                    <a:pt x="152400" y="18034"/>
                    <a:pt x="152400" y="40259"/>
                  </a:cubicBezTo>
                  <a:lnTo>
                    <a:pt x="152400" y="2009394"/>
                  </a:lnTo>
                  <a:cubicBezTo>
                    <a:pt x="152400" y="2031619"/>
                    <a:pt x="134366" y="2049653"/>
                    <a:pt x="112141" y="2049653"/>
                  </a:cubicBezTo>
                  <a:lnTo>
                    <a:pt x="40259" y="2049653"/>
                  </a:lnTo>
                  <a:cubicBezTo>
                    <a:pt x="18034" y="2049653"/>
                    <a:pt x="0" y="2031619"/>
                    <a:pt x="0" y="2009394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19327" y="2332139"/>
            <a:ext cx="2514152" cy="3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Inefficient Usage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9327" y="2709710"/>
            <a:ext cx="9477080" cy="7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Many households, hostels, and small institutions consume electricity inefficiently, leading to significant waste.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9667" y="3836041"/>
            <a:ext cx="10050666" cy="1565824"/>
            <a:chOff x="0" y="0"/>
            <a:chExt cx="13400888" cy="20877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13362814" cy="2049653"/>
            </a:xfrm>
            <a:custGeom>
              <a:avLst/>
              <a:gdLst/>
              <a:ahLst/>
              <a:cxnLst/>
              <a:rect r="r" b="b" t="t" l="l"/>
              <a:pathLst>
                <a:path h="2049653" w="1336281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3177013" y="0"/>
                  </a:lnTo>
                  <a:cubicBezTo>
                    <a:pt x="13279628" y="0"/>
                    <a:pt x="13362814" y="81915"/>
                    <a:pt x="13362814" y="182880"/>
                  </a:cubicBezTo>
                  <a:lnTo>
                    <a:pt x="13362814" y="1866773"/>
                  </a:lnTo>
                  <a:cubicBezTo>
                    <a:pt x="13362814" y="1967738"/>
                    <a:pt x="13279628" y="2049653"/>
                    <a:pt x="13177013" y="2049653"/>
                  </a:cubicBezTo>
                  <a:lnTo>
                    <a:pt x="185801" y="2049653"/>
                  </a:lnTo>
                  <a:cubicBezTo>
                    <a:pt x="83185" y="2049653"/>
                    <a:pt x="0" y="1967738"/>
                    <a:pt x="0" y="1866773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00914" cy="2087753"/>
            </a:xfrm>
            <a:custGeom>
              <a:avLst/>
              <a:gdLst/>
              <a:ahLst/>
              <a:cxnLst/>
              <a:rect r="r" b="b" t="t" l="l"/>
              <a:pathLst>
                <a:path h="2087753" w="13400914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3196063" y="0"/>
                  </a:lnTo>
                  <a:lnTo>
                    <a:pt x="13196063" y="19050"/>
                  </a:lnTo>
                  <a:lnTo>
                    <a:pt x="13196063" y="0"/>
                  </a:lnTo>
                  <a:cubicBezTo>
                    <a:pt x="13308839" y="0"/>
                    <a:pt x="13400914" y="90170"/>
                    <a:pt x="13400914" y="201930"/>
                  </a:cubicBezTo>
                  <a:lnTo>
                    <a:pt x="13381864" y="201930"/>
                  </a:lnTo>
                  <a:lnTo>
                    <a:pt x="13400914" y="201930"/>
                  </a:lnTo>
                  <a:lnTo>
                    <a:pt x="13400914" y="1885823"/>
                  </a:lnTo>
                  <a:lnTo>
                    <a:pt x="13381864" y="1885823"/>
                  </a:lnTo>
                  <a:lnTo>
                    <a:pt x="13400914" y="1885823"/>
                  </a:lnTo>
                  <a:cubicBezTo>
                    <a:pt x="13400914" y="1997583"/>
                    <a:pt x="13308966" y="2087753"/>
                    <a:pt x="13196063" y="2087753"/>
                  </a:cubicBezTo>
                  <a:lnTo>
                    <a:pt x="13196063" y="2068703"/>
                  </a:lnTo>
                  <a:lnTo>
                    <a:pt x="13196063" y="2087753"/>
                  </a:lnTo>
                  <a:lnTo>
                    <a:pt x="204851" y="2087753"/>
                  </a:lnTo>
                  <a:lnTo>
                    <a:pt x="204851" y="2068703"/>
                  </a:lnTo>
                  <a:lnTo>
                    <a:pt x="204851" y="2087753"/>
                  </a:lnTo>
                  <a:cubicBezTo>
                    <a:pt x="92075" y="2087753"/>
                    <a:pt x="0" y="1997583"/>
                    <a:pt x="0" y="1885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85823"/>
                  </a:lnTo>
                  <a:lnTo>
                    <a:pt x="19050" y="1885823"/>
                  </a:lnTo>
                  <a:lnTo>
                    <a:pt x="38100" y="1885823"/>
                  </a:lnTo>
                  <a:cubicBezTo>
                    <a:pt x="38100" y="1975993"/>
                    <a:pt x="112395" y="2049653"/>
                    <a:pt x="204851" y="2049653"/>
                  </a:cubicBezTo>
                  <a:lnTo>
                    <a:pt x="13196063" y="2049653"/>
                  </a:lnTo>
                  <a:cubicBezTo>
                    <a:pt x="13288392" y="2049653"/>
                    <a:pt x="13362814" y="1975993"/>
                    <a:pt x="13362814" y="1885823"/>
                  </a:cubicBezTo>
                  <a:lnTo>
                    <a:pt x="13362814" y="201930"/>
                  </a:lnTo>
                  <a:cubicBezTo>
                    <a:pt x="13362814" y="111760"/>
                    <a:pt x="13288519" y="38100"/>
                    <a:pt x="1319606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75380" y="3850329"/>
            <a:ext cx="114300" cy="1537249"/>
            <a:chOff x="0" y="0"/>
            <a:chExt cx="152400" cy="20496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400" cy="2049653"/>
            </a:xfrm>
            <a:custGeom>
              <a:avLst/>
              <a:gdLst/>
              <a:ahLst/>
              <a:cxnLst/>
              <a:rect r="r" b="b" t="t" l="l"/>
              <a:pathLst>
                <a:path h="2049653" w="152400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112141" y="0"/>
                  </a:lnTo>
                  <a:cubicBezTo>
                    <a:pt x="134366" y="0"/>
                    <a:pt x="152400" y="18034"/>
                    <a:pt x="152400" y="40259"/>
                  </a:cubicBezTo>
                  <a:lnTo>
                    <a:pt x="152400" y="2009394"/>
                  </a:lnTo>
                  <a:cubicBezTo>
                    <a:pt x="152400" y="2031619"/>
                    <a:pt x="134366" y="2049653"/>
                    <a:pt x="112141" y="2049653"/>
                  </a:cubicBezTo>
                  <a:lnTo>
                    <a:pt x="40259" y="2049653"/>
                  </a:lnTo>
                  <a:cubicBezTo>
                    <a:pt x="18034" y="2049653"/>
                    <a:pt x="0" y="2031619"/>
                    <a:pt x="0" y="2009394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19327" y="4070452"/>
            <a:ext cx="2514152" cy="3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Lack of Awareness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327" y="4448023"/>
            <a:ext cx="9477080" cy="7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Users often lack awareness of their energy usage patterns and peak-hour consumption, missing opportunities for savings.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89667" y="5574354"/>
            <a:ext cx="10050666" cy="1565824"/>
            <a:chOff x="0" y="0"/>
            <a:chExt cx="13400888" cy="20877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13362814" cy="2049653"/>
            </a:xfrm>
            <a:custGeom>
              <a:avLst/>
              <a:gdLst/>
              <a:ahLst/>
              <a:cxnLst/>
              <a:rect r="r" b="b" t="t" l="l"/>
              <a:pathLst>
                <a:path h="2049653" w="1336281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3177013" y="0"/>
                  </a:lnTo>
                  <a:cubicBezTo>
                    <a:pt x="13279628" y="0"/>
                    <a:pt x="13362814" y="81915"/>
                    <a:pt x="13362814" y="182880"/>
                  </a:cubicBezTo>
                  <a:lnTo>
                    <a:pt x="13362814" y="1866773"/>
                  </a:lnTo>
                  <a:cubicBezTo>
                    <a:pt x="13362814" y="1967738"/>
                    <a:pt x="13279628" y="2049653"/>
                    <a:pt x="13177013" y="2049653"/>
                  </a:cubicBezTo>
                  <a:lnTo>
                    <a:pt x="185801" y="2049653"/>
                  </a:lnTo>
                  <a:cubicBezTo>
                    <a:pt x="83185" y="2049653"/>
                    <a:pt x="0" y="1967738"/>
                    <a:pt x="0" y="1866773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00914" cy="2087753"/>
            </a:xfrm>
            <a:custGeom>
              <a:avLst/>
              <a:gdLst/>
              <a:ahLst/>
              <a:cxnLst/>
              <a:rect r="r" b="b" t="t" l="l"/>
              <a:pathLst>
                <a:path h="2087753" w="13400914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3196063" y="0"/>
                  </a:lnTo>
                  <a:lnTo>
                    <a:pt x="13196063" y="19050"/>
                  </a:lnTo>
                  <a:lnTo>
                    <a:pt x="13196063" y="0"/>
                  </a:lnTo>
                  <a:cubicBezTo>
                    <a:pt x="13308839" y="0"/>
                    <a:pt x="13400914" y="90170"/>
                    <a:pt x="13400914" y="201930"/>
                  </a:cubicBezTo>
                  <a:lnTo>
                    <a:pt x="13381864" y="201930"/>
                  </a:lnTo>
                  <a:lnTo>
                    <a:pt x="13400914" y="201930"/>
                  </a:lnTo>
                  <a:lnTo>
                    <a:pt x="13400914" y="1885823"/>
                  </a:lnTo>
                  <a:lnTo>
                    <a:pt x="13381864" y="1885823"/>
                  </a:lnTo>
                  <a:lnTo>
                    <a:pt x="13400914" y="1885823"/>
                  </a:lnTo>
                  <a:cubicBezTo>
                    <a:pt x="13400914" y="1997583"/>
                    <a:pt x="13308966" y="2087753"/>
                    <a:pt x="13196063" y="2087753"/>
                  </a:cubicBezTo>
                  <a:lnTo>
                    <a:pt x="13196063" y="2068703"/>
                  </a:lnTo>
                  <a:lnTo>
                    <a:pt x="13196063" y="2087753"/>
                  </a:lnTo>
                  <a:lnTo>
                    <a:pt x="204851" y="2087753"/>
                  </a:lnTo>
                  <a:lnTo>
                    <a:pt x="204851" y="2068703"/>
                  </a:lnTo>
                  <a:lnTo>
                    <a:pt x="204851" y="2087753"/>
                  </a:lnTo>
                  <a:cubicBezTo>
                    <a:pt x="92075" y="2087753"/>
                    <a:pt x="0" y="1997583"/>
                    <a:pt x="0" y="1885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85823"/>
                  </a:lnTo>
                  <a:lnTo>
                    <a:pt x="19050" y="1885823"/>
                  </a:lnTo>
                  <a:lnTo>
                    <a:pt x="38100" y="1885823"/>
                  </a:lnTo>
                  <a:cubicBezTo>
                    <a:pt x="38100" y="1975993"/>
                    <a:pt x="112395" y="2049653"/>
                    <a:pt x="204851" y="2049653"/>
                  </a:cubicBezTo>
                  <a:lnTo>
                    <a:pt x="13196063" y="2049653"/>
                  </a:lnTo>
                  <a:cubicBezTo>
                    <a:pt x="13288392" y="2049653"/>
                    <a:pt x="13362814" y="1975993"/>
                    <a:pt x="13362814" y="1885823"/>
                  </a:cubicBezTo>
                  <a:lnTo>
                    <a:pt x="13362814" y="201930"/>
                  </a:lnTo>
                  <a:cubicBezTo>
                    <a:pt x="13362814" y="111760"/>
                    <a:pt x="13288519" y="38100"/>
                    <a:pt x="1319606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75380" y="5588641"/>
            <a:ext cx="114300" cy="1537249"/>
            <a:chOff x="0" y="0"/>
            <a:chExt cx="152400" cy="204966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400" cy="2049653"/>
            </a:xfrm>
            <a:custGeom>
              <a:avLst/>
              <a:gdLst/>
              <a:ahLst/>
              <a:cxnLst/>
              <a:rect r="r" b="b" t="t" l="l"/>
              <a:pathLst>
                <a:path h="2049653" w="152400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112141" y="0"/>
                  </a:lnTo>
                  <a:cubicBezTo>
                    <a:pt x="134366" y="0"/>
                    <a:pt x="152400" y="18034"/>
                    <a:pt x="152400" y="40259"/>
                  </a:cubicBezTo>
                  <a:lnTo>
                    <a:pt x="152400" y="2009394"/>
                  </a:lnTo>
                  <a:cubicBezTo>
                    <a:pt x="152400" y="2031619"/>
                    <a:pt x="134366" y="2049653"/>
                    <a:pt x="112141" y="2049653"/>
                  </a:cubicBezTo>
                  <a:lnTo>
                    <a:pt x="40259" y="2049653"/>
                  </a:lnTo>
                  <a:cubicBezTo>
                    <a:pt x="18034" y="2049653"/>
                    <a:pt x="0" y="2031619"/>
                    <a:pt x="0" y="2009394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019327" y="5808764"/>
            <a:ext cx="2514152" cy="3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Complex Bills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9327" y="6186335"/>
            <a:ext cx="9477080" cy="7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Current electricity bills are difficult to interpret and provide no actionable insights for reducing consumption.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89667" y="7312666"/>
            <a:ext cx="10050666" cy="1565824"/>
            <a:chOff x="0" y="0"/>
            <a:chExt cx="13400888" cy="208776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13362814" cy="2049653"/>
            </a:xfrm>
            <a:custGeom>
              <a:avLst/>
              <a:gdLst/>
              <a:ahLst/>
              <a:cxnLst/>
              <a:rect r="r" b="b" t="t" l="l"/>
              <a:pathLst>
                <a:path h="2049653" w="1336281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3177013" y="0"/>
                  </a:lnTo>
                  <a:cubicBezTo>
                    <a:pt x="13279628" y="0"/>
                    <a:pt x="13362814" y="81915"/>
                    <a:pt x="13362814" y="182880"/>
                  </a:cubicBezTo>
                  <a:lnTo>
                    <a:pt x="13362814" y="1866773"/>
                  </a:lnTo>
                  <a:cubicBezTo>
                    <a:pt x="13362814" y="1967738"/>
                    <a:pt x="13279628" y="2049653"/>
                    <a:pt x="13177013" y="2049653"/>
                  </a:cubicBezTo>
                  <a:lnTo>
                    <a:pt x="185801" y="2049653"/>
                  </a:lnTo>
                  <a:cubicBezTo>
                    <a:pt x="83185" y="2049653"/>
                    <a:pt x="0" y="1967738"/>
                    <a:pt x="0" y="1866773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00914" cy="2087753"/>
            </a:xfrm>
            <a:custGeom>
              <a:avLst/>
              <a:gdLst/>
              <a:ahLst/>
              <a:cxnLst/>
              <a:rect r="r" b="b" t="t" l="l"/>
              <a:pathLst>
                <a:path h="2087753" w="13400914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3196063" y="0"/>
                  </a:lnTo>
                  <a:lnTo>
                    <a:pt x="13196063" y="19050"/>
                  </a:lnTo>
                  <a:lnTo>
                    <a:pt x="13196063" y="0"/>
                  </a:lnTo>
                  <a:cubicBezTo>
                    <a:pt x="13308839" y="0"/>
                    <a:pt x="13400914" y="90170"/>
                    <a:pt x="13400914" y="201930"/>
                  </a:cubicBezTo>
                  <a:lnTo>
                    <a:pt x="13381864" y="201930"/>
                  </a:lnTo>
                  <a:lnTo>
                    <a:pt x="13400914" y="201930"/>
                  </a:lnTo>
                  <a:lnTo>
                    <a:pt x="13400914" y="1885823"/>
                  </a:lnTo>
                  <a:lnTo>
                    <a:pt x="13381864" y="1885823"/>
                  </a:lnTo>
                  <a:lnTo>
                    <a:pt x="13400914" y="1885823"/>
                  </a:lnTo>
                  <a:cubicBezTo>
                    <a:pt x="13400914" y="1997583"/>
                    <a:pt x="13308966" y="2087753"/>
                    <a:pt x="13196063" y="2087753"/>
                  </a:cubicBezTo>
                  <a:lnTo>
                    <a:pt x="13196063" y="2068703"/>
                  </a:lnTo>
                  <a:lnTo>
                    <a:pt x="13196063" y="2087753"/>
                  </a:lnTo>
                  <a:lnTo>
                    <a:pt x="204851" y="2087753"/>
                  </a:lnTo>
                  <a:lnTo>
                    <a:pt x="204851" y="2068703"/>
                  </a:lnTo>
                  <a:lnTo>
                    <a:pt x="204851" y="2087753"/>
                  </a:lnTo>
                  <a:cubicBezTo>
                    <a:pt x="92075" y="2087753"/>
                    <a:pt x="0" y="1997583"/>
                    <a:pt x="0" y="1885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85823"/>
                  </a:lnTo>
                  <a:lnTo>
                    <a:pt x="19050" y="1885823"/>
                  </a:lnTo>
                  <a:lnTo>
                    <a:pt x="38100" y="1885823"/>
                  </a:lnTo>
                  <a:cubicBezTo>
                    <a:pt x="38100" y="1975993"/>
                    <a:pt x="112395" y="2049653"/>
                    <a:pt x="204851" y="2049653"/>
                  </a:cubicBezTo>
                  <a:lnTo>
                    <a:pt x="13196063" y="2049653"/>
                  </a:lnTo>
                  <a:cubicBezTo>
                    <a:pt x="13288392" y="2049653"/>
                    <a:pt x="13362814" y="1975993"/>
                    <a:pt x="13362814" y="1885823"/>
                  </a:cubicBezTo>
                  <a:lnTo>
                    <a:pt x="13362814" y="201930"/>
                  </a:lnTo>
                  <a:cubicBezTo>
                    <a:pt x="13362814" y="111760"/>
                    <a:pt x="13288519" y="38100"/>
                    <a:pt x="1319606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675380" y="7326954"/>
            <a:ext cx="114300" cy="1537249"/>
            <a:chOff x="0" y="0"/>
            <a:chExt cx="152400" cy="20496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2400" cy="2049653"/>
            </a:xfrm>
            <a:custGeom>
              <a:avLst/>
              <a:gdLst/>
              <a:ahLst/>
              <a:cxnLst/>
              <a:rect r="r" b="b" t="t" l="l"/>
              <a:pathLst>
                <a:path h="2049653" w="152400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112141" y="0"/>
                  </a:lnTo>
                  <a:cubicBezTo>
                    <a:pt x="134366" y="0"/>
                    <a:pt x="152400" y="18034"/>
                    <a:pt x="152400" y="40259"/>
                  </a:cubicBezTo>
                  <a:lnTo>
                    <a:pt x="152400" y="2009394"/>
                  </a:lnTo>
                  <a:cubicBezTo>
                    <a:pt x="152400" y="2031619"/>
                    <a:pt x="134366" y="2049653"/>
                    <a:pt x="112141" y="2049653"/>
                  </a:cubicBezTo>
                  <a:lnTo>
                    <a:pt x="40259" y="2049653"/>
                  </a:lnTo>
                  <a:cubicBezTo>
                    <a:pt x="18034" y="2049653"/>
                    <a:pt x="0" y="2031619"/>
                    <a:pt x="0" y="2009394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019327" y="7547077"/>
            <a:ext cx="2718349" cy="3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Environmental Impact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9327" y="7924648"/>
            <a:ext cx="9477080" cy="7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inefficiency results in higher costs, increased energy wastage, and a rise in carbon emissions, impacting our planet.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3955" y="9023747"/>
            <a:ext cx="10022091" cy="7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An intelligent system is needed to analyze energy usage and guide users toward efficient and clean energy practices.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44841"/>
            <a:ext cx="13613902" cy="90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Aligned with Global Sustainability Goals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415733"/>
            <a:ext cx="473154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SDG 7: Affordable and Clean Energy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385940"/>
            <a:ext cx="4731544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Our primary focus is on promoting efficient energy consumption and encouraging clean energy adoption for a sustainable future.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290815" y="3016891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7475039" y="5670499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97033" y="3220345"/>
            <a:ext cx="529872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SDG 11: Sustainable Cities &amp; Communities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97033" y="4190552"/>
            <a:ext cx="5298729" cy="146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Contributing to the development of eco-friendly urban and rural environments through smart energy management.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290815" y="3016891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 descr="preencoded.png"/>
          <p:cNvSpPr/>
          <p:nvPr/>
        </p:nvSpPr>
        <p:spPr>
          <a:xfrm flipH="false" flipV="false" rot="0">
            <a:off x="9679038" y="4398016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97033" y="6507509"/>
            <a:ext cx="392683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SDG 13: Climate 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7033" y="7034803"/>
            <a:ext cx="5298729" cy="146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Directly supporting efforts to combat climate change by reducing carbon footprints associated with energy use.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6290815" y="3016891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 descr="preencoded.png"/>
          <p:cNvSpPr/>
          <p:nvPr/>
        </p:nvSpPr>
        <p:spPr>
          <a:xfrm flipH="false" flipV="false" rot="0">
            <a:off x="9679038" y="6942982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1904" t="0" r="-11906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1171423"/>
            <a:ext cx="9445523" cy="179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Our AI Solution: Smart Energy Advisor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3652095"/>
            <a:ext cx="417374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Comprehensive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4292803"/>
            <a:ext cx="437689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Analyzes electricity usage data to detect patterns.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5299177"/>
            <a:ext cx="437689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Identifies consumption trends over 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6305550"/>
            <a:ext cx="437689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Classifies energy usage: low, moderate, or high.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397" y="3652095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Intelligent Guidance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397" y="4292803"/>
            <a:ext cx="4376890" cy="146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Provides personalized recommendations for energy savings.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397" y="5752805"/>
            <a:ext cx="437689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Promotes awareness of clean energy solutions.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397" y="6759178"/>
            <a:ext cx="437689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Encourages adoption of solar power and other renewables.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50238" y="8084496"/>
            <a:ext cx="944552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AI-based smart energy consumption advisor empowers users to make informed decisions for a greener tomorrow.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694707" y="619125"/>
            <a:ext cx="8476507" cy="76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Seamless Prototype Workflow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694707" y="1854841"/>
            <a:ext cx="1177681" cy="1413272"/>
          </a:xfrm>
          <a:custGeom>
            <a:avLst/>
            <a:gdLst/>
            <a:ahLst/>
            <a:cxnLst/>
            <a:rect r="r" b="b" t="t" l="l"/>
            <a:pathLst>
              <a:path h="1413272" w="1177681">
                <a:moveTo>
                  <a:pt x="0" y="0"/>
                </a:moveTo>
                <a:lnTo>
                  <a:pt x="1177681" y="0"/>
                </a:lnTo>
                <a:lnTo>
                  <a:pt x="117768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2" t="0" r="-2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7827" y="2080765"/>
            <a:ext cx="2944263" cy="37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Data 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7827" y="2504180"/>
            <a:ext cx="13485466" cy="4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User provides their electricity usage data.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1694707" y="3268113"/>
            <a:ext cx="1177681" cy="1413272"/>
          </a:xfrm>
          <a:custGeom>
            <a:avLst/>
            <a:gdLst/>
            <a:ahLst/>
            <a:cxnLst/>
            <a:rect r="r" b="b" t="t" l="l"/>
            <a:pathLst>
              <a:path h="1413272" w="1177681">
                <a:moveTo>
                  <a:pt x="0" y="0"/>
                </a:moveTo>
                <a:lnTo>
                  <a:pt x="1177681" y="0"/>
                </a:lnTo>
                <a:lnTo>
                  <a:pt x="117768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2" t="0" r="-27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7827" y="3494037"/>
            <a:ext cx="2944263" cy="37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AI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7827" y="3917452"/>
            <a:ext cx="13485466" cy="4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AI processes data to identify consumption patterns.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694707" y="4681385"/>
            <a:ext cx="1177681" cy="1413272"/>
          </a:xfrm>
          <a:custGeom>
            <a:avLst/>
            <a:gdLst/>
            <a:ahLst/>
            <a:cxnLst/>
            <a:rect r="r" b="b" t="t" l="l"/>
            <a:pathLst>
              <a:path h="1413272" w="1177681">
                <a:moveTo>
                  <a:pt x="0" y="0"/>
                </a:moveTo>
                <a:lnTo>
                  <a:pt x="1177681" y="0"/>
                </a:lnTo>
                <a:lnTo>
                  <a:pt x="117768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2" t="0" r="-27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07827" y="4907309"/>
            <a:ext cx="2944263" cy="37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Level Identification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7827" y="5330723"/>
            <a:ext cx="13485466" cy="4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Energy usage is categorized (low, moderate, high).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694707" y="6094657"/>
            <a:ext cx="1177681" cy="1413272"/>
          </a:xfrm>
          <a:custGeom>
            <a:avLst/>
            <a:gdLst/>
            <a:ahLst/>
            <a:cxnLst/>
            <a:rect r="r" b="b" t="t" l="l"/>
            <a:pathLst>
              <a:path h="1413272" w="1177681">
                <a:moveTo>
                  <a:pt x="0" y="0"/>
                </a:moveTo>
                <a:lnTo>
                  <a:pt x="1177681" y="0"/>
                </a:lnTo>
                <a:lnTo>
                  <a:pt x="117768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" t="0" r="-27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07827" y="6320580"/>
            <a:ext cx="4207964" cy="37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Recommendation Generation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7827" y="6743995"/>
            <a:ext cx="13485466" cy="4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AI crafts tailored recommendations.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1694707" y="7507929"/>
            <a:ext cx="1177681" cy="1413272"/>
          </a:xfrm>
          <a:custGeom>
            <a:avLst/>
            <a:gdLst/>
            <a:ahLst/>
            <a:cxnLst/>
            <a:rect r="r" b="b" t="t" l="l"/>
            <a:pathLst>
              <a:path h="1413272" w="1177681">
                <a:moveTo>
                  <a:pt x="0" y="0"/>
                </a:moveTo>
                <a:lnTo>
                  <a:pt x="1177681" y="0"/>
                </a:lnTo>
                <a:lnTo>
                  <a:pt x="117768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2" t="0" r="-27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07827" y="7733852"/>
            <a:ext cx="2944263" cy="37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User Insights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7827" y="8157267"/>
            <a:ext cx="13485466" cy="4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User receives insights for cost reduction and clean energy adoption.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136679" y="757085"/>
            <a:ext cx="8090449" cy="50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0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Underlying Technologies &amp; Responsible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6679" y="1647530"/>
            <a:ext cx="3166615" cy="40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Technologies Used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136679" y="2230936"/>
            <a:ext cx="4814145" cy="5326266"/>
            <a:chOff x="0" y="0"/>
            <a:chExt cx="6418859" cy="71016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18834" cy="7101713"/>
            </a:xfrm>
            <a:custGeom>
              <a:avLst/>
              <a:gdLst/>
              <a:ahLst/>
              <a:cxnLst/>
              <a:rect r="r" b="b" t="t" l="l"/>
              <a:pathLst>
                <a:path h="7101713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7070090"/>
                  </a:lnTo>
                  <a:cubicBezTo>
                    <a:pt x="6418834" y="7087616"/>
                    <a:pt x="6404610" y="7101713"/>
                    <a:pt x="6387211" y="7101713"/>
                  </a:cubicBezTo>
                  <a:lnTo>
                    <a:pt x="31623" y="7101713"/>
                  </a:lnTo>
                  <a:cubicBezTo>
                    <a:pt x="14097" y="7101713"/>
                    <a:pt x="0" y="7087489"/>
                    <a:pt x="0" y="7070090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136679" y="2230936"/>
            <a:ext cx="4814145" cy="1212799"/>
            <a:chOff x="0" y="0"/>
            <a:chExt cx="6418859" cy="16170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18834" cy="1617091"/>
            </a:xfrm>
            <a:custGeom>
              <a:avLst/>
              <a:gdLst/>
              <a:ahLst/>
              <a:cxnLst/>
              <a:rect r="r" b="b" t="t" l="l"/>
              <a:pathLst>
                <a:path h="1617091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1585468"/>
                  </a:lnTo>
                  <a:cubicBezTo>
                    <a:pt x="6418834" y="1602994"/>
                    <a:pt x="6404610" y="1617091"/>
                    <a:pt x="6387211" y="1617091"/>
                  </a:cubicBezTo>
                  <a:lnTo>
                    <a:pt x="31623" y="1617091"/>
                  </a:lnTo>
                  <a:cubicBezTo>
                    <a:pt x="14097" y="1617091"/>
                    <a:pt x="0" y="1602867"/>
                    <a:pt x="0" y="1585468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294880" y="2370087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Python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4880" y="2728017"/>
            <a:ext cx="4497734" cy="31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Core programming language.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136679" y="3443735"/>
            <a:ext cx="4814145" cy="1450334"/>
            <a:chOff x="0" y="0"/>
            <a:chExt cx="6418859" cy="1933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18834" cy="1933829"/>
            </a:xfrm>
            <a:custGeom>
              <a:avLst/>
              <a:gdLst/>
              <a:ahLst/>
              <a:cxnLst/>
              <a:rect r="r" b="b" t="t" l="l"/>
              <a:pathLst>
                <a:path h="1933829" w="6418834">
                  <a:moveTo>
                    <a:pt x="0" y="0"/>
                  </a:moveTo>
                  <a:lnTo>
                    <a:pt x="6418834" y="0"/>
                  </a:lnTo>
                  <a:lnTo>
                    <a:pt x="6418834" y="1933829"/>
                  </a:lnTo>
                  <a:lnTo>
                    <a:pt x="0" y="1933829"/>
                  </a:ln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136679" y="3443735"/>
            <a:ext cx="4814145" cy="19050"/>
            <a:chOff x="0" y="0"/>
            <a:chExt cx="6418859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18834" cy="25400"/>
            </a:xfrm>
            <a:custGeom>
              <a:avLst/>
              <a:gdLst/>
              <a:ahLst/>
              <a:cxnLst/>
              <a:rect r="r" b="b" t="t" l="l"/>
              <a:pathLst>
                <a:path h="25400" w="641883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406134" y="0"/>
                  </a:lnTo>
                  <a:cubicBezTo>
                    <a:pt x="6413119" y="0"/>
                    <a:pt x="6418834" y="5715"/>
                    <a:pt x="6418834" y="12700"/>
                  </a:cubicBezTo>
                  <a:cubicBezTo>
                    <a:pt x="6418834" y="19685"/>
                    <a:pt x="6413119" y="25400"/>
                    <a:pt x="640613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336211" y="3245863"/>
            <a:ext cx="414785" cy="414785"/>
            <a:chOff x="0" y="0"/>
            <a:chExt cx="553047" cy="5530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527558" cy="527559"/>
            </a:xfrm>
            <a:custGeom>
              <a:avLst/>
              <a:gdLst/>
              <a:ahLst/>
              <a:cxnLst/>
              <a:rect r="r" b="b" t="t" l="l"/>
              <a:pathLst>
                <a:path h="527559" w="527558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495935" y="0"/>
                  </a:lnTo>
                  <a:cubicBezTo>
                    <a:pt x="513461" y="0"/>
                    <a:pt x="527558" y="14224"/>
                    <a:pt x="527558" y="31623"/>
                  </a:cubicBezTo>
                  <a:lnTo>
                    <a:pt x="527558" y="495935"/>
                  </a:lnTo>
                  <a:cubicBezTo>
                    <a:pt x="527558" y="513461"/>
                    <a:pt x="513334" y="527558"/>
                    <a:pt x="495935" y="527558"/>
                  </a:cubicBezTo>
                  <a:lnTo>
                    <a:pt x="31623" y="527558"/>
                  </a:lnTo>
                  <a:cubicBezTo>
                    <a:pt x="14224" y="527685"/>
                    <a:pt x="0" y="513461"/>
                    <a:pt x="0" y="495935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2958" cy="552959"/>
            </a:xfrm>
            <a:custGeom>
              <a:avLst/>
              <a:gdLst/>
              <a:ahLst/>
              <a:cxnLst/>
              <a:rect r="r" b="b" t="t" l="l"/>
              <a:pathLst>
                <a:path h="552959" w="552958">
                  <a:moveTo>
                    <a:pt x="0" y="44323"/>
                  </a:moveTo>
                  <a:cubicBezTo>
                    <a:pt x="0" y="19812"/>
                    <a:pt x="19812" y="0"/>
                    <a:pt x="44323" y="0"/>
                  </a:cubicBezTo>
                  <a:lnTo>
                    <a:pt x="508635" y="0"/>
                  </a:lnTo>
                  <a:lnTo>
                    <a:pt x="508635" y="12700"/>
                  </a:lnTo>
                  <a:lnTo>
                    <a:pt x="508635" y="0"/>
                  </a:lnTo>
                  <a:cubicBezTo>
                    <a:pt x="533146" y="0"/>
                    <a:pt x="552958" y="19812"/>
                    <a:pt x="552958" y="44323"/>
                  </a:cubicBezTo>
                  <a:lnTo>
                    <a:pt x="540258" y="44323"/>
                  </a:lnTo>
                  <a:lnTo>
                    <a:pt x="552958" y="44323"/>
                  </a:lnTo>
                  <a:lnTo>
                    <a:pt x="552958" y="508635"/>
                  </a:lnTo>
                  <a:lnTo>
                    <a:pt x="540258" y="508635"/>
                  </a:lnTo>
                  <a:lnTo>
                    <a:pt x="552958" y="508635"/>
                  </a:lnTo>
                  <a:cubicBezTo>
                    <a:pt x="552958" y="533146"/>
                    <a:pt x="533146" y="552958"/>
                    <a:pt x="508635" y="552958"/>
                  </a:cubicBezTo>
                  <a:lnTo>
                    <a:pt x="508635" y="540258"/>
                  </a:lnTo>
                  <a:lnTo>
                    <a:pt x="508635" y="552958"/>
                  </a:lnTo>
                  <a:lnTo>
                    <a:pt x="44323" y="552958"/>
                  </a:lnTo>
                  <a:lnTo>
                    <a:pt x="44323" y="540258"/>
                  </a:lnTo>
                  <a:lnTo>
                    <a:pt x="44323" y="552958"/>
                  </a:lnTo>
                  <a:cubicBezTo>
                    <a:pt x="19812" y="553085"/>
                    <a:pt x="0" y="533146"/>
                    <a:pt x="0" y="508635"/>
                  </a:cubicBezTo>
                  <a:lnTo>
                    <a:pt x="0" y="44323"/>
                  </a:lnTo>
                  <a:lnTo>
                    <a:pt x="12700" y="44323"/>
                  </a:lnTo>
                  <a:lnTo>
                    <a:pt x="0" y="44323"/>
                  </a:lnTo>
                  <a:moveTo>
                    <a:pt x="25400" y="44323"/>
                  </a:moveTo>
                  <a:lnTo>
                    <a:pt x="25400" y="508635"/>
                  </a:lnTo>
                  <a:lnTo>
                    <a:pt x="12700" y="508635"/>
                  </a:lnTo>
                  <a:lnTo>
                    <a:pt x="25400" y="508635"/>
                  </a:lnTo>
                  <a:cubicBezTo>
                    <a:pt x="25400" y="519049"/>
                    <a:pt x="33909" y="527558"/>
                    <a:pt x="44323" y="527558"/>
                  </a:cubicBezTo>
                  <a:lnTo>
                    <a:pt x="508635" y="527558"/>
                  </a:lnTo>
                  <a:cubicBezTo>
                    <a:pt x="519049" y="527558"/>
                    <a:pt x="527558" y="519049"/>
                    <a:pt x="527558" y="508635"/>
                  </a:cubicBezTo>
                  <a:lnTo>
                    <a:pt x="527558" y="44323"/>
                  </a:lnTo>
                  <a:cubicBezTo>
                    <a:pt x="527558" y="33909"/>
                    <a:pt x="519049" y="25400"/>
                    <a:pt x="508635" y="25400"/>
                  </a:cubicBezTo>
                  <a:lnTo>
                    <a:pt x="44323" y="25400"/>
                  </a:lnTo>
                  <a:lnTo>
                    <a:pt x="44323" y="12700"/>
                  </a:lnTo>
                  <a:lnTo>
                    <a:pt x="44323" y="25400"/>
                  </a:lnTo>
                  <a:cubicBezTo>
                    <a:pt x="33909" y="25400"/>
                    <a:pt x="25400" y="33909"/>
                    <a:pt x="25400" y="44323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6444701" y="3354210"/>
            <a:ext cx="197796" cy="197796"/>
          </a:xfrm>
          <a:custGeom>
            <a:avLst/>
            <a:gdLst/>
            <a:ahLst/>
            <a:cxnLst/>
            <a:rect r="r" b="b" t="t" l="l"/>
            <a:pathLst>
              <a:path h="197796" w="197796">
                <a:moveTo>
                  <a:pt x="0" y="0"/>
                </a:moveTo>
                <a:lnTo>
                  <a:pt x="197796" y="0"/>
                </a:lnTo>
                <a:lnTo>
                  <a:pt x="197796" y="197796"/>
                </a:lnTo>
                <a:lnTo>
                  <a:pt x="0" y="19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78" r="0" b="-237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294880" y="3820420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Pandas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94880" y="4178351"/>
            <a:ext cx="4497734" cy="31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manipulation and analysis.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136679" y="4894059"/>
            <a:ext cx="4814145" cy="1450334"/>
            <a:chOff x="0" y="0"/>
            <a:chExt cx="6418859" cy="19337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418834" cy="1933829"/>
            </a:xfrm>
            <a:custGeom>
              <a:avLst/>
              <a:gdLst/>
              <a:ahLst/>
              <a:cxnLst/>
              <a:rect r="r" b="b" t="t" l="l"/>
              <a:pathLst>
                <a:path h="1933829" w="6418834">
                  <a:moveTo>
                    <a:pt x="0" y="0"/>
                  </a:moveTo>
                  <a:lnTo>
                    <a:pt x="6418834" y="0"/>
                  </a:lnTo>
                  <a:lnTo>
                    <a:pt x="6418834" y="1933829"/>
                  </a:lnTo>
                  <a:lnTo>
                    <a:pt x="0" y="1933829"/>
                  </a:ln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136679" y="4894059"/>
            <a:ext cx="4814145" cy="19050"/>
            <a:chOff x="0" y="0"/>
            <a:chExt cx="6418859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18834" cy="25400"/>
            </a:xfrm>
            <a:custGeom>
              <a:avLst/>
              <a:gdLst/>
              <a:ahLst/>
              <a:cxnLst/>
              <a:rect r="r" b="b" t="t" l="l"/>
              <a:pathLst>
                <a:path h="25400" w="641883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406134" y="0"/>
                  </a:lnTo>
                  <a:cubicBezTo>
                    <a:pt x="6413119" y="0"/>
                    <a:pt x="6418834" y="5715"/>
                    <a:pt x="6418834" y="12700"/>
                  </a:cubicBezTo>
                  <a:cubicBezTo>
                    <a:pt x="6418834" y="19685"/>
                    <a:pt x="6413119" y="25400"/>
                    <a:pt x="640613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6336211" y="4696196"/>
            <a:ext cx="414785" cy="414785"/>
            <a:chOff x="0" y="0"/>
            <a:chExt cx="553047" cy="5530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527558" cy="527559"/>
            </a:xfrm>
            <a:custGeom>
              <a:avLst/>
              <a:gdLst/>
              <a:ahLst/>
              <a:cxnLst/>
              <a:rect r="r" b="b" t="t" l="l"/>
              <a:pathLst>
                <a:path h="527559" w="527558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495935" y="0"/>
                  </a:lnTo>
                  <a:cubicBezTo>
                    <a:pt x="513461" y="0"/>
                    <a:pt x="527558" y="14224"/>
                    <a:pt x="527558" y="31623"/>
                  </a:cubicBezTo>
                  <a:lnTo>
                    <a:pt x="527558" y="495935"/>
                  </a:lnTo>
                  <a:cubicBezTo>
                    <a:pt x="527558" y="513461"/>
                    <a:pt x="513334" y="527558"/>
                    <a:pt x="495935" y="527558"/>
                  </a:cubicBezTo>
                  <a:lnTo>
                    <a:pt x="31623" y="527558"/>
                  </a:lnTo>
                  <a:cubicBezTo>
                    <a:pt x="14224" y="527685"/>
                    <a:pt x="0" y="513461"/>
                    <a:pt x="0" y="495935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2958" cy="552959"/>
            </a:xfrm>
            <a:custGeom>
              <a:avLst/>
              <a:gdLst/>
              <a:ahLst/>
              <a:cxnLst/>
              <a:rect r="r" b="b" t="t" l="l"/>
              <a:pathLst>
                <a:path h="552959" w="552958">
                  <a:moveTo>
                    <a:pt x="0" y="44323"/>
                  </a:moveTo>
                  <a:cubicBezTo>
                    <a:pt x="0" y="19812"/>
                    <a:pt x="19812" y="0"/>
                    <a:pt x="44323" y="0"/>
                  </a:cubicBezTo>
                  <a:lnTo>
                    <a:pt x="508635" y="0"/>
                  </a:lnTo>
                  <a:lnTo>
                    <a:pt x="508635" y="12700"/>
                  </a:lnTo>
                  <a:lnTo>
                    <a:pt x="508635" y="0"/>
                  </a:lnTo>
                  <a:cubicBezTo>
                    <a:pt x="533146" y="0"/>
                    <a:pt x="552958" y="19812"/>
                    <a:pt x="552958" y="44323"/>
                  </a:cubicBezTo>
                  <a:lnTo>
                    <a:pt x="540258" y="44323"/>
                  </a:lnTo>
                  <a:lnTo>
                    <a:pt x="552958" y="44323"/>
                  </a:lnTo>
                  <a:lnTo>
                    <a:pt x="552958" y="508635"/>
                  </a:lnTo>
                  <a:lnTo>
                    <a:pt x="540258" y="508635"/>
                  </a:lnTo>
                  <a:lnTo>
                    <a:pt x="552958" y="508635"/>
                  </a:lnTo>
                  <a:cubicBezTo>
                    <a:pt x="552958" y="533146"/>
                    <a:pt x="533146" y="552958"/>
                    <a:pt x="508635" y="552958"/>
                  </a:cubicBezTo>
                  <a:lnTo>
                    <a:pt x="508635" y="540258"/>
                  </a:lnTo>
                  <a:lnTo>
                    <a:pt x="508635" y="552958"/>
                  </a:lnTo>
                  <a:lnTo>
                    <a:pt x="44323" y="552958"/>
                  </a:lnTo>
                  <a:lnTo>
                    <a:pt x="44323" y="540258"/>
                  </a:lnTo>
                  <a:lnTo>
                    <a:pt x="44323" y="552958"/>
                  </a:lnTo>
                  <a:cubicBezTo>
                    <a:pt x="19812" y="553085"/>
                    <a:pt x="0" y="533146"/>
                    <a:pt x="0" y="508635"/>
                  </a:cubicBezTo>
                  <a:lnTo>
                    <a:pt x="0" y="44323"/>
                  </a:lnTo>
                  <a:lnTo>
                    <a:pt x="12700" y="44323"/>
                  </a:lnTo>
                  <a:lnTo>
                    <a:pt x="0" y="44323"/>
                  </a:lnTo>
                  <a:moveTo>
                    <a:pt x="25400" y="44323"/>
                  </a:moveTo>
                  <a:lnTo>
                    <a:pt x="25400" y="508635"/>
                  </a:lnTo>
                  <a:lnTo>
                    <a:pt x="12700" y="508635"/>
                  </a:lnTo>
                  <a:lnTo>
                    <a:pt x="25400" y="508635"/>
                  </a:lnTo>
                  <a:cubicBezTo>
                    <a:pt x="25400" y="519049"/>
                    <a:pt x="33909" y="527558"/>
                    <a:pt x="44323" y="527558"/>
                  </a:cubicBezTo>
                  <a:lnTo>
                    <a:pt x="508635" y="527558"/>
                  </a:lnTo>
                  <a:cubicBezTo>
                    <a:pt x="519049" y="527558"/>
                    <a:pt x="527558" y="519049"/>
                    <a:pt x="527558" y="508635"/>
                  </a:cubicBezTo>
                  <a:lnTo>
                    <a:pt x="527558" y="44323"/>
                  </a:lnTo>
                  <a:cubicBezTo>
                    <a:pt x="527558" y="33909"/>
                    <a:pt x="519049" y="25400"/>
                    <a:pt x="508635" y="25400"/>
                  </a:cubicBezTo>
                  <a:lnTo>
                    <a:pt x="44323" y="25400"/>
                  </a:lnTo>
                  <a:lnTo>
                    <a:pt x="44323" y="12700"/>
                  </a:lnTo>
                  <a:lnTo>
                    <a:pt x="44323" y="25400"/>
                  </a:lnTo>
                  <a:cubicBezTo>
                    <a:pt x="33909" y="25400"/>
                    <a:pt x="25400" y="33909"/>
                    <a:pt x="25400" y="44323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6444701" y="4804543"/>
            <a:ext cx="197796" cy="197796"/>
          </a:xfrm>
          <a:custGeom>
            <a:avLst/>
            <a:gdLst/>
            <a:ahLst/>
            <a:cxnLst/>
            <a:rect r="r" b="b" t="t" l="l"/>
            <a:pathLst>
              <a:path h="197796" w="197796">
                <a:moveTo>
                  <a:pt x="0" y="0"/>
                </a:moveTo>
                <a:lnTo>
                  <a:pt x="197796" y="0"/>
                </a:lnTo>
                <a:lnTo>
                  <a:pt x="197796" y="197797"/>
                </a:lnTo>
                <a:lnTo>
                  <a:pt x="0" y="19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78" t="0" r="-2378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294880" y="5270744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Matplotlib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94880" y="5628684"/>
            <a:ext cx="4497734" cy="31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visualization for trend graphs.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136679" y="6344393"/>
            <a:ext cx="4814145" cy="1212799"/>
            <a:chOff x="0" y="0"/>
            <a:chExt cx="6418859" cy="16170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418834" cy="1617091"/>
            </a:xfrm>
            <a:custGeom>
              <a:avLst/>
              <a:gdLst/>
              <a:ahLst/>
              <a:cxnLst/>
              <a:rect r="r" b="b" t="t" l="l"/>
              <a:pathLst>
                <a:path h="1617091" w="6418834">
                  <a:moveTo>
                    <a:pt x="0" y="0"/>
                  </a:moveTo>
                  <a:lnTo>
                    <a:pt x="6418834" y="0"/>
                  </a:lnTo>
                  <a:lnTo>
                    <a:pt x="6418834" y="1617091"/>
                  </a:lnTo>
                  <a:lnTo>
                    <a:pt x="0" y="1617091"/>
                  </a:ln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4136679" y="6344393"/>
            <a:ext cx="4814145" cy="19050"/>
            <a:chOff x="0" y="0"/>
            <a:chExt cx="6418859" cy="25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418834" cy="25400"/>
            </a:xfrm>
            <a:custGeom>
              <a:avLst/>
              <a:gdLst/>
              <a:ahLst/>
              <a:cxnLst/>
              <a:rect r="r" b="b" t="t" l="l"/>
              <a:pathLst>
                <a:path h="25400" w="641883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406134" y="0"/>
                  </a:lnTo>
                  <a:cubicBezTo>
                    <a:pt x="6413119" y="0"/>
                    <a:pt x="6418834" y="5715"/>
                    <a:pt x="6418834" y="12700"/>
                  </a:cubicBezTo>
                  <a:cubicBezTo>
                    <a:pt x="6418834" y="19685"/>
                    <a:pt x="6413119" y="25400"/>
                    <a:pt x="640613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6336211" y="6146530"/>
            <a:ext cx="414785" cy="414785"/>
            <a:chOff x="0" y="0"/>
            <a:chExt cx="553047" cy="553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2700" y="12700"/>
              <a:ext cx="527558" cy="527559"/>
            </a:xfrm>
            <a:custGeom>
              <a:avLst/>
              <a:gdLst/>
              <a:ahLst/>
              <a:cxnLst/>
              <a:rect r="r" b="b" t="t" l="l"/>
              <a:pathLst>
                <a:path h="527559" w="527558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495935" y="0"/>
                  </a:lnTo>
                  <a:cubicBezTo>
                    <a:pt x="513461" y="0"/>
                    <a:pt x="527558" y="14224"/>
                    <a:pt x="527558" y="31623"/>
                  </a:cubicBezTo>
                  <a:lnTo>
                    <a:pt x="527558" y="495935"/>
                  </a:lnTo>
                  <a:cubicBezTo>
                    <a:pt x="527558" y="513461"/>
                    <a:pt x="513334" y="527558"/>
                    <a:pt x="495935" y="527558"/>
                  </a:cubicBezTo>
                  <a:lnTo>
                    <a:pt x="31623" y="527558"/>
                  </a:lnTo>
                  <a:cubicBezTo>
                    <a:pt x="14224" y="527685"/>
                    <a:pt x="0" y="513461"/>
                    <a:pt x="0" y="495935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2958" cy="552959"/>
            </a:xfrm>
            <a:custGeom>
              <a:avLst/>
              <a:gdLst/>
              <a:ahLst/>
              <a:cxnLst/>
              <a:rect r="r" b="b" t="t" l="l"/>
              <a:pathLst>
                <a:path h="552959" w="552958">
                  <a:moveTo>
                    <a:pt x="0" y="44323"/>
                  </a:moveTo>
                  <a:cubicBezTo>
                    <a:pt x="0" y="19812"/>
                    <a:pt x="19812" y="0"/>
                    <a:pt x="44323" y="0"/>
                  </a:cubicBezTo>
                  <a:lnTo>
                    <a:pt x="508635" y="0"/>
                  </a:lnTo>
                  <a:lnTo>
                    <a:pt x="508635" y="12700"/>
                  </a:lnTo>
                  <a:lnTo>
                    <a:pt x="508635" y="0"/>
                  </a:lnTo>
                  <a:cubicBezTo>
                    <a:pt x="533146" y="0"/>
                    <a:pt x="552958" y="19812"/>
                    <a:pt x="552958" y="44323"/>
                  </a:cubicBezTo>
                  <a:lnTo>
                    <a:pt x="540258" y="44323"/>
                  </a:lnTo>
                  <a:lnTo>
                    <a:pt x="552958" y="44323"/>
                  </a:lnTo>
                  <a:lnTo>
                    <a:pt x="552958" y="508635"/>
                  </a:lnTo>
                  <a:lnTo>
                    <a:pt x="540258" y="508635"/>
                  </a:lnTo>
                  <a:lnTo>
                    <a:pt x="552958" y="508635"/>
                  </a:lnTo>
                  <a:cubicBezTo>
                    <a:pt x="552958" y="533146"/>
                    <a:pt x="533146" y="552958"/>
                    <a:pt x="508635" y="552958"/>
                  </a:cubicBezTo>
                  <a:lnTo>
                    <a:pt x="508635" y="540258"/>
                  </a:lnTo>
                  <a:lnTo>
                    <a:pt x="508635" y="552958"/>
                  </a:lnTo>
                  <a:lnTo>
                    <a:pt x="44323" y="552958"/>
                  </a:lnTo>
                  <a:lnTo>
                    <a:pt x="44323" y="540258"/>
                  </a:lnTo>
                  <a:lnTo>
                    <a:pt x="44323" y="552958"/>
                  </a:lnTo>
                  <a:cubicBezTo>
                    <a:pt x="19812" y="553085"/>
                    <a:pt x="0" y="533146"/>
                    <a:pt x="0" y="508635"/>
                  </a:cubicBezTo>
                  <a:lnTo>
                    <a:pt x="0" y="44323"/>
                  </a:lnTo>
                  <a:lnTo>
                    <a:pt x="12700" y="44323"/>
                  </a:lnTo>
                  <a:lnTo>
                    <a:pt x="0" y="44323"/>
                  </a:lnTo>
                  <a:moveTo>
                    <a:pt x="25400" y="44323"/>
                  </a:moveTo>
                  <a:lnTo>
                    <a:pt x="25400" y="508635"/>
                  </a:lnTo>
                  <a:lnTo>
                    <a:pt x="12700" y="508635"/>
                  </a:lnTo>
                  <a:lnTo>
                    <a:pt x="25400" y="508635"/>
                  </a:lnTo>
                  <a:cubicBezTo>
                    <a:pt x="25400" y="519049"/>
                    <a:pt x="33909" y="527558"/>
                    <a:pt x="44323" y="527558"/>
                  </a:cubicBezTo>
                  <a:lnTo>
                    <a:pt x="508635" y="527558"/>
                  </a:lnTo>
                  <a:cubicBezTo>
                    <a:pt x="519049" y="527558"/>
                    <a:pt x="527558" y="519049"/>
                    <a:pt x="527558" y="508635"/>
                  </a:cubicBezTo>
                  <a:lnTo>
                    <a:pt x="527558" y="44323"/>
                  </a:lnTo>
                  <a:cubicBezTo>
                    <a:pt x="527558" y="33909"/>
                    <a:pt x="519049" y="25400"/>
                    <a:pt x="508635" y="25400"/>
                  </a:cubicBezTo>
                  <a:lnTo>
                    <a:pt x="44323" y="25400"/>
                  </a:lnTo>
                  <a:lnTo>
                    <a:pt x="44323" y="12700"/>
                  </a:lnTo>
                  <a:lnTo>
                    <a:pt x="44323" y="25400"/>
                  </a:lnTo>
                  <a:cubicBezTo>
                    <a:pt x="33909" y="25400"/>
                    <a:pt x="25400" y="33909"/>
                    <a:pt x="25400" y="44323"/>
                  </a:cubicBezTo>
                  <a:close/>
                </a:path>
              </a:pathLst>
            </a:custGeom>
            <a:solidFill>
              <a:srgbClr val="595B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1" id="41" descr="preencoded.png"/>
          <p:cNvSpPr/>
          <p:nvPr/>
        </p:nvSpPr>
        <p:spPr>
          <a:xfrm flipH="false" flipV="false" rot="0">
            <a:off x="6444701" y="6254877"/>
            <a:ext cx="197796" cy="197796"/>
          </a:xfrm>
          <a:custGeom>
            <a:avLst/>
            <a:gdLst/>
            <a:ahLst/>
            <a:cxnLst/>
            <a:rect r="r" b="b" t="t" l="l"/>
            <a:pathLst>
              <a:path h="197796" w="197796">
                <a:moveTo>
                  <a:pt x="0" y="0"/>
                </a:moveTo>
                <a:lnTo>
                  <a:pt x="197796" y="0"/>
                </a:lnTo>
                <a:lnTo>
                  <a:pt x="197796" y="197796"/>
                </a:lnTo>
                <a:lnTo>
                  <a:pt x="0" y="19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294880" y="6721078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Rule-Based AI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294880" y="7079009"/>
            <a:ext cx="4497734" cy="31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Decision logic for recommendations.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46406" y="1647530"/>
            <a:ext cx="4675880" cy="40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Responsible AI Considerations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346406" y="2468318"/>
            <a:ext cx="4814145" cy="1485157"/>
            <a:chOff x="0" y="0"/>
            <a:chExt cx="6418859" cy="19802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418834" cy="1980184"/>
            </a:xfrm>
            <a:custGeom>
              <a:avLst/>
              <a:gdLst/>
              <a:ahLst/>
              <a:cxnLst/>
              <a:rect r="r" b="b" t="t" l="l"/>
              <a:pathLst>
                <a:path h="1980184" w="641883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296914" y="0"/>
                  </a:lnTo>
                  <a:cubicBezTo>
                    <a:pt x="6364224" y="0"/>
                    <a:pt x="6418834" y="54610"/>
                    <a:pt x="6418834" y="121920"/>
                  </a:cubicBezTo>
                  <a:lnTo>
                    <a:pt x="6418834" y="1858264"/>
                  </a:lnTo>
                  <a:cubicBezTo>
                    <a:pt x="6418834" y="1925574"/>
                    <a:pt x="6364224" y="1980184"/>
                    <a:pt x="6296914" y="1980184"/>
                  </a:cubicBezTo>
                  <a:lnTo>
                    <a:pt x="121920" y="1980184"/>
                  </a:lnTo>
                  <a:cubicBezTo>
                    <a:pt x="54610" y="1980184"/>
                    <a:pt x="0" y="1925574"/>
                    <a:pt x="0" y="1858264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9346406" y="2449268"/>
            <a:ext cx="4814145" cy="76200"/>
            <a:chOff x="0" y="0"/>
            <a:chExt cx="6418859" cy="1016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418834" cy="101600"/>
            </a:xfrm>
            <a:custGeom>
              <a:avLst/>
              <a:gdLst/>
              <a:ahLst/>
              <a:cxnLst/>
              <a:rect r="r" b="b" t="t" l="l"/>
              <a:pathLst>
                <a:path h="101600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69977"/>
                  </a:lnTo>
                  <a:cubicBezTo>
                    <a:pt x="6418834" y="87503"/>
                    <a:pt x="6404610" y="101600"/>
                    <a:pt x="6387211" y="101600"/>
                  </a:cubicBezTo>
                  <a:lnTo>
                    <a:pt x="31623" y="101600"/>
                  </a:lnTo>
                  <a:cubicBezTo>
                    <a:pt x="14224" y="101600"/>
                    <a:pt x="0" y="87376"/>
                    <a:pt x="0" y="69977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1515944" y="2230936"/>
            <a:ext cx="474907" cy="474907"/>
            <a:chOff x="0" y="0"/>
            <a:chExt cx="633209" cy="63320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3222" cy="633222"/>
            </a:xfrm>
            <a:custGeom>
              <a:avLst/>
              <a:gdLst/>
              <a:ahLst/>
              <a:cxnLst/>
              <a:rect r="r" b="b" t="t" l="l"/>
              <a:pathLst>
                <a:path h="633222" w="633222">
                  <a:moveTo>
                    <a:pt x="0" y="316611"/>
                  </a:moveTo>
                  <a:cubicBezTo>
                    <a:pt x="0" y="141732"/>
                    <a:pt x="141732" y="0"/>
                    <a:pt x="316611" y="0"/>
                  </a:cubicBezTo>
                  <a:cubicBezTo>
                    <a:pt x="491490" y="0"/>
                    <a:pt x="633222" y="141732"/>
                    <a:pt x="633222" y="316611"/>
                  </a:cubicBezTo>
                  <a:cubicBezTo>
                    <a:pt x="633222" y="491490"/>
                    <a:pt x="491490" y="633222"/>
                    <a:pt x="316611" y="633222"/>
                  </a:cubicBezTo>
                  <a:cubicBezTo>
                    <a:pt x="141732" y="633222"/>
                    <a:pt x="0" y="491490"/>
                    <a:pt x="0" y="316611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11658381" y="2373363"/>
            <a:ext cx="189909" cy="189909"/>
          </a:xfrm>
          <a:custGeom>
            <a:avLst/>
            <a:gdLst/>
            <a:ahLst/>
            <a:cxnLst/>
            <a:rect r="r" b="b" t="t" l="l"/>
            <a:pathLst>
              <a:path h="189909" w="189909">
                <a:moveTo>
                  <a:pt x="0" y="0"/>
                </a:moveTo>
                <a:lnTo>
                  <a:pt x="189909" y="0"/>
                </a:lnTo>
                <a:lnTo>
                  <a:pt x="189909" y="189910"/>
                </a:lnTo>
                <a:lnTo>
                  <a:pt x="0" y="18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001" t="0" r="-9995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523657" y="2845003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Fairness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523657" y="3202934"/>
            <a:ext cx="4459634" cy="5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Ensuring generic and inclusive recommendations for all users.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9346406" y="4349058"/>
            <a:ext cx="4814145" cy="1485157"/>
            <a:chOff x="0" y="0"/>
            <a:chExt cx="6418859" cy="198020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418834" cy="1980184"/>
            </a:xfrm>
            <a:custGeom>
              <a:avLst/>
              <a:gdLst/>
              <a:ahLst/>
              <a:cxnLst/>
              <a:rect r="r" b="b" t="t" l="l"/>
              <a:pathLst>
                <a:path h="1980184" w="641883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296914" y="0"/>
                  </a:lnTo>
                  <a:cubicBezTo>
                    <a:pt x="6364224" y="0"/>
                    <a:pt x="6418834" y="54610"/>
                    <a:pt x="6418834" y="121920"/>
                  </a:cubicBezTo>
                  <a:lnTo>
                    <a:pt x="6418834" y="1858264"/>
                  </a:lnTo>
                  <a:cubicBezTo>
                    <a:pt x="6418834" y="1925574"/>
                    <a:pt x="6364224" y="1980184"/>
                    <a:pt x="6296914" y="1980184"/>
                  </a:cubicBezTo>
                  <a:lnTo>
                    <a:pt x="121920" y="1980184"/>
                  </a:lnTo>
                  <a:cubicBezTo>
                    <a:pt x="54610" y="1980184"/>
                    <a:pt x="0" y="1925574"/>
                    <a:pt x="0" y="1858264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9346406" y="4330008"/>
            <a:ext cx="4814145" cy="76200"/>
            <a:chOff x="0" y="0"/>
            <a:chExt cx="6418859" cy="1016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418834" cy="101600"/>
            </a:xfrm>
            <a:custGeom>
              <a:avLst/>
              <a:gdLst/>
              <a:ahLst/>
              <a:cxnLst/>
              <a:rect r="r" b="b" t="t" l="l"/>
              <a:pathLst>
                <a:path h="101600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69977"/>
                  </a:lnTo>
                  <a:cubicBezTo>
                    <a:pt x="6418834" y="87503"/>
                    <a:pt x="6404610" y="101600"/>
                    <a:pt x="6387211" y="101600"/>
                  </a:cubicBezTo>
                  <a:lnTo>
                    <a:pt x="31623" y="101600"/>
                  </a:lnTo>
                  <a:cubicBezTo>
                    <a:pt x="14224" y="101600"/>
                    <a:pt x="0" y="87376"/>
                    <a:pt x="0" y="69977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1515944" y="4111676"/>
            <a:ext cx="474907" cy="474907"/>
            <a:chOff x="0" y="0"/>
            <a:chExt cx="633209" cy="63320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33222" cy="633222"/>
            </a:xfrm>
            <a:custGeom>
              <a:avLst/>
              <a:gdLst/>
              <a:ahLst/>
              <a:cxnLst/>
              <a:rect r="r" b="b" t="t" l="l"/>
              <a:pathLst>
                <a:path h="633222" w="633222">
                  <a:moveTo>
                    <a:pt x="0" y="316611"/>
                  </a:moveTo>
                  <a:cubicBezTo>
                    <a:pt x="0" y="141732"/>
                    <a:pt x="141732" y="0"/>
                    <a:pt x="316611" y="0"/>
                  </a:cubicBezTo>
                  <a:cubicBezTo>
                    <a:pt x="491490" y="0"/>
                    <a:pt x="633222" y="141732"/>
                    <a:pt x="633222" y="316611"/>
                  </a:cubicBezTo>
                  <a:cubicBezTo>
                    <a:pt x="633222" y="491490"/>
                    <a:pt x="491490" y="633222"/>
                    <a:pt x="316611" y="633222"/>
                  </a:cubicBezTo>
                  <a:cubicBezTo>
                    <a:pt x="141732" y="633222"/>
                    <a:pt x="0" y="491490"/>
                    <a:pt x="0" y="316611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0" id="60" descr="preencoded.png"/>
          <p:cNvSpPr/>
          <p:nvPr/>
        </p:nvSpPr>
        <p:spPr>
          <a:xfrm flipH="false" flipV="false" rot="0">
            <a:off x="11658381" y="4254103"/>
            <a:ext cx="189909" cy="189909"/>
          </a:xfrm>
          <a:custGeom>
            <a:avLst/>
            <a:gdLst/>
            <a:ahLst/>
            <a:cxnLst/>
            <a:rect r="r" b="b" t="t" l="l"/>
            <a:pathLst>
              <a:path h="189909" w="189909">
                <a:moveTo>
                  <a:pt x="0" y="0"/>
                </a:moveTo>
                <a:lnTo>
                  <a:pt x="189909" y="0"/>
                </a:lnTo>
                <a:lnTo>
                  <a:pt x="189909" y="189910"/>
                </a:lnTo>
                <a:lnTo>
                  <a:pt x="0" y="1899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497" r="0" b="-2497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9523657" y="4725743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Transparency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523657" y="5083673"/>
            <a:ext cx="4459634" cy="5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Providing clear and understandable decision logic behind recommendations.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346406" y="6229798"/>
            <a:ext cx="4814145" cy="1485157"/>
            <a:chOff x="0" y="0"/>
            <a:chExt cx="6418859" cy="198020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6418834" cy="1980184"/>
            </a:xfrm>
            <a:custGeom>
              <a:avLst/>
              <a:gdLst/>
              <a:ahLst/>
              <a:cxnLst/>
              <a:rect r="r" b="b" t="t" l="l"/>
              <a:pathLst>
                <a:path h="1980184" w="641883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296914" y="0"/>
                  </a:lnTo>
                  <a:cubicBezTo>
                    <a:pt x="6364224" y="0"/>
                    <a:pt x="6418834" y="54610"/>
                    <a:pt x="6418834" y="121920"/>
                  </a:cubicBezTo>
                  <a:lnTo>
                    <a:pt x="6418834" y="1858264"/>
                  </a:lnTo>
                  <a:cubicBezTo>
                    <a:pt x="6418834" y="1925574"/>
                    <a:pt x="6364224" y="1980184"/>
                    <a:pt x="6296914" y="1980184"/>
                  </a:cubicBezTo>
                  <a:lnTo>
                    <a:pt x="121920" y="1980184"/>
                  </a:lnTo>
                  <a:cubicBezTo>
                    <a:pt x="54610" y="1980184"/>
                    <a:pt x="0" y="1925574"/>
                    <a:pt x="0" y="1858264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9346406" y="6210748"/>
            <a:ext cx="4814145" cy="76200"/>
            <a:chOff x="0" y="0"/>
            <a:chExt cx="6418859" cy="1016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418834" cy="101600"/>
            </a:xfrm>
            <a:custGeom>
              <a:avLst/>
              <a:gdLst/>
              <a:ahLst/>
              <a:cxnLst/>
              <a:rect r="r" b="b" t="t" l="l"/>
              <a:pathLst>
                <a:path h="101600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69977"/>
                  </a:lnTo>
                  <a:cubicBezTo>
                    <a:pt x="6418834" y="87503"/>
                    <a:pt x="6404610" y="101600"/>
                    <a:pt x="6387211" y="101600"/>
                  </a:cubicBezTo>
                  <a:lnTo>
                    <a:pt x="31623" y="101600"/>
                  </a:lnTo>
                  <a:cubicBezTo>
                    <a:pt x="14224" y="101600"/>
                    <a:pt x="0" y="87376"/>
                    <a:pt x="0" y="69977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7" id="67"/>
          <p:cNvGrpSpPr/>
          <p:nvPr/>
        </p:nvGrpSpPr>
        <p:grpSpPr>
          <a:xfrm rot="0">
            <a:off x="11515944" y="5992416"/>
            <a:ext cx="474907" cy="474907"/>
            <a:chOff x="0" y="0"/>
            <a:chExt cx="633209" cy="63320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33222" cy="633222"/>
            </a:xfrm>
            <a:custGeom>
              <a:avLst/>
              <a:gdLst/>
              <a:ahLst/>
              <a:cxnLst/>
              <a:rect r="r" b="b" t="t" l="l"/>
              <a:pathLst>
                <a:path h="633222" w="633222">
                  <a:moveTo>
                    <a:pt x="0" y="316611"/>
                  </a:moveTo>
                  <a:cubicBezTo>
                    <a:pt x="0" y="141732"/>
                    <a:pt x="141732" y="0"/>
                    <a:pt x="316611" y="0"/>
                  </a:cubicBezTo>
                  <a:cubicBezTo>
                    <a:pt x="491490" y="0"/>
                    <a:pt x="633222" y="141732"/>
                    <a:pt x="633222" y="316611"/>
                  </a:cubicBezTo>
                  <a:cubicBezTo>
                    <a:pt x="633222" y="491490"/>
                    <a:pt x="491490" y="633222"/>
                    <a:pt x="316611" y="633222"/>
                  </a:cubicBezTo>
                  <a:cubicBezTo>
                    <a:pt x="141732" y="633222"/>
                    <a:pt x="0" y="491490"/>
                    <a:pt x="0" y="316611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9" id="69" descr="preencoded.png"/>
          <p:cNvSpPr/>
          <p:nvPr/>
        </p:nvSpPr>
        <p:spPr>
          <a:xfrm flipH="false" flipV="false" rot="0">
            <a:off x="11658381" y="6134843"/>
            <a:ext cx="189909" cy="189909"/>
          </a:xfrm>
          <a:custGeom>
            <a:avLst/>
            <a:gdLst/>
            <a:ahLst/>
            <a:cxnLst/>
            <a:rect r="r" b="b" t="t" l="l"/>
            <a:pathLst>
              <a:path h="189909" w="189909">
                <a:moveTo>
                  <a:pt x="0" y="0"/>
                </a:moveTo>
                <a:lnTo>
                  <a:pt x="189909" y="0"/>
                </a:lnTo>
                <a:lnTo>
                  <a:pt x="189909" y="189909"/>
                </a:lnTo>
                <a:lnTo>
                  <a:pt x="0" y="1899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0001" r="0" b="-9995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9523657" y="6606483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Privacy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523657" y="6964413"/>
            <a:ext cx="4459634" cy="5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Strictly no personal data collected, focusing solely on energy usage.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9346406" y="8110538"/>
            <a:ext cx="4814145" cy="1231849"/>
            <a:chOff x="0" y="0"/>
            <a:chExt cx="6418859" cy="164246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418834" cy="1642491"/>
            </a:xfrm>
            <a:custGeom>
              <a:avLst/>
              <a:gdLst/>
              <a:ahLst/>
              <a:cxnLst/>
              <a:rect r="r" b="b" t="t" l="l"/>
              <a:pathLst>
                <a:path h="1642491" w="641883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296914" y="0"/>
                  </a:lnTo>
                  <a:cubicBezTo>
                    <a:pt x="6364224" y="0"/>
                    <a:pt x="6418834" y="54610"/>
                    <a:pt x="6418834" y="121920"/>
                  </a:cubicBezTo>
                  <a:lnTo>
                    <a:pt x="6418834" y="1520571"/>
                  </a:lnTo>
                  <a:cubicBezTo>
                    <a:pt x="6418834" y="1587881"/>
                    <a:pt x="6364224" y="1642491"/>
                    <a:pt x="6296914" y="1642491"/>
                  </a:cubicBezTo>
                  <a:lnTo>
                    <a:pt x="121920" y="1642491"/>
                  </a:lnTo>
                  <a:cubicBezTo>
                    <a:pt x="54610" y="1642491"/>
                    <a:pt x="0" y="1587881"/>
                    <a:pt x="0" y="1520571"/>
                  </a:cubicBez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9346406" y="8091488"/>
            <a:ext cx="4814145" cy="76200"/>
            <a:chOff x="0" y="0"/>
            <a:chExt cx="6418859" cy="1016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418834" cy="101600"/>
            </a:xfrm>
            <a:custGeom>
              <a:avLst/>
              <a:gdLst/>
              <a:ahLst/>
              <a:cxnLst/>
              <a:rect r="r" b="b" t="t" l="l"/>
              <a:pathLst>
                <a:path h="101600" w="6418834">
                  <a:moveTo>
                    <a:pt x="0" y="31623"/>
                  </a:moveTo>
                  <a:cubicBezTo>
                    <a:pt x="0" y="14224"/>
                    <a:pt x="14224" y="0"/>
                    <a:pt x="31623" y="0"/>
                  </a:cubicBezTo>
                  <a:lnTo>
                    <a:pt x="6387211" y="0"/>
                  </a:lnTo>
                  <a:cubicBezTo>
                    <a:pt x="6404737" y="0"/>
                    <a:pt x="6418834" y="14224"/>
                    <a:pt x="6418834" y="31623"/>
                  </a:cubicBezTo>
                  <a:lnTo>
                    <a:pt x="6418834" y="69977"/>
                  </a:lnTo>
                  <a:cubicBezTo>
                    <a:pt x="6418834" y="87503"/>
                    <a:pt x="6404610" y="101600"/>
                    <a:pt x="6387211" y="101600"/>
                  </a:cubicBezTo>
                  <a:lnTo>
                    <a:pt x="31623" y="101600"/>
                  </a:lnTo>
                  <a:cubicBezTo>
                    <a:pt x="14224" y="101600"/>
                    <a:pt x="0" y="87376"/>
                    <a:pt x="0" y="69977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11515944" y="7873155"/>
            <a:ext cx="474907" cy="474907"/>
            <a:chOff x="0" y="0"/>
            <a:chExt cx="633209" cy="633209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33222" cy="633222"/>
            </a:xfrm>
            <a:custGeom>
              <a:avLst/>
              <a:gdLst/>
              <a:ahLst/>
              <a:cxnLst/>
              <a:rect r="r" b="b" t="t" l="l"/>
              <a:pathLst>
                <a:path h="633222" w="633222">
                  <a:moveTo>
                    <a:pt x="0" y="316611"/>
                  </a:moveTo>
                  <a:cubicBezTo>
                    <a:pt x="0" y="141732"/>
                    <a:pt x="141732" y="0"/>
                    <a:pt x="316611" y="0"/>
                  </a:cubicBezTo>
                  <a:cubicBezTo>
                    <a:pt x="491490" y="0"/>
                    <a:pt x="633222" y="141732"/>
                    <a:pt x="633222" y="316611"/>
                  </a:cubicBezTo>
                  <a:cubicBezTo>
                    <a:pt x="633222" y="491490"/>
                    <a:pt x="491490" y="633222"/>
                    <a:pt x="316611" y="633222"/>
                  </a:cubicBezTo>
                  <a:cubicBezTo>
                    <a:pt x="141732" y="633222"/>
                    <a:pt x="0" y="491490"/>
                    <a:pt x="0" y="316611"/>
                  </a:cubicBez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8" id="78" descr="preencoded.png"/>
          <p:cNvSpPr/>
          <p:nvPr/>
        </p:nvSpPr>
        <p:spPr>
          <a:xfrm flipH="false" flipV="false" rot="0">
            <a:off x="11658381" y="8015583"/>
            <a:ext cx="189909" cy="189909"/>
          </a:xfrm>
          <a:custGeom>
            <a:avLst/>
            <a:gdLst/>
            <a:ahLst/>
            <a:cxnLst/>
            <a:rect r="r" b="b" t="t" l="l"/>
            <a:pathLst>
              <a:path h="189909" w="189909">
                <a:moveTo>
                  <a:pt x="0" y="0"/>
                </a:moveTo>
                <a:lnTo>
                  <a:pt x="189909" y="0"/>
                </a:lnTo>
                <a:lnTo>
                  <a:pt x="189909" y="189909"/>
                </a:lnTo>
                <a:lnTo>
                  <a:pt x="0" y="189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0002" t="0" r="-19996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9523657" y="8487223"/>
            <a:ext cx="1979114" cy="26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Ethics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523657" y="8845153"/>
            <a:ext cx="4459634" cy="31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Prioritizing sustainability and social benefit above all else.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3155004" y="797871"/>
            <a:ext cx="11029207" cy="61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Impact &amp; Conclusion: A Brighter, Cleaner Future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55004" y="1787281"/>
            <a:ext cx="757390" cy="1136152"/>
            <a:chOff x="0" y="0"/>
            <a:chExt cx="1009853" cy="15148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9904" cy="1514856"/>
            </a:xfrm>
            <a:custGeom>
              <a:avLst/>
              <a:gdLst/>
              <a:ahLst/>
              <a:cxnLst/>
              <a:rect r="r" b="b" t="t" l="l"/>
              <a:pathLst>
                <a:path h="1514856" w="1009904">
                  <a:moveTo>
                    <a:pt x="0" y="504952"/>
                  </a:moveTo>
                  <a:cubicBezTo>
                    <a:pt x="0" y="226060"/>
                    <a:pt x="226060" y="0"/>
                    <a:pt x="504952" y="0"/>
                  </a:cubicBezTo>
                  <a:cubicBezTo>
                    <a:pt x="783844" y="0"/>
                    <a:pt x="1009904" y="226060"/>
                    <a:pt x="1009904" y="504952"/>
                  </a:cubicBezTo>
                  <a:lnTo>
                    <a:pt x="1009904" y="1009904"/>
                  </a:lnTo>
                  <a:cubicBezTo>
                    <a:pt x="1009904" y="1288796"/>
                    <a:pt x="783844" y="1514856"/>
                    <a:pt x="504952" y="1514856"/>
                  </a:cubicBezTo>
                  <a:cubicBezTo>
                    <a:pt x="226060" y="1514856"/>
                    <a:pt x="0" y="1288796"/>
                    <a:pt x="0" y="1009904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391643" y="2213219"/>
            <a:ext cx="283959" cy="283959"/>
          </a:xfrm>
          <a:custGeom>
            <a:avLst/>
            <a:gdLst/>
            <a:ahLst/>
            <a:cxnLst/>
            <a:rect r="r" b="b" t="t" l="l"/>
            <a:pathLst>
              <a:path h="283959" w="283959">
                <a:moveTo>
                  <a:pt x="0" y="0"/>
                </a:moveTo>
                <a:lnTo>
                  <a:pt x="283959" y="0"/>
                </a:lnTo>
                <a:lnTo>
                  <a:pt x="283959" y="283960"/>
                </a:lnTo>
                <a:lnTo>
                  <a:pt x="0" y="28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334" t="0" r="-283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1703" y="1957540"/>
            <a:ext cx="2367115" cy="3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Reduced Bills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01703" y="2319337"/>
            <a:ext cx="11031141" cy="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Significant savings on electricity costs.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155004" y="3112741"/>
            <a:ext cx="757390" cy="1136152"/>
            <a:chOff x="0" y="0"/>
            <a:chExt cx="1009853" cy="15148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9904" cy="1514856"/>
            </a:xfrm>
            <a:custGeom>
              <a:avLst/>
              <a:gdLst/>
              <a:ahLst/>
              <a:cxnLst/>
              <a:rect r="r" b="b" t="t" l="l"/>
              <a:pathLst>
                <a:path h="1514856" w="1009904">
                  <a:moveTo>
                    <a:pt x="0" y="504952"/>
                  </a:moveTo>
                  <a:cubicBezTo>
                    <a:pt x="0" y="226060"/>
                    <a:pt x="226060" y="0"/>
                    <a:pt x="504952" y="0"/>
                  </a:cubicBezTo>
                  <a:cubicBezTo>
                    <a:pt x="783844" y="0"/>
                    <a:pt x="1009904" y="226060"/>
                    <a:pt x="1009904" y="504952"/>
                  </a:cubicBezTo>
                  <a:lnTo>
                    <a:pt x="1009904" y="1009904"/>
                  </a:lnTo>
                  <a:cubicBezTo>
                    <a:pt x="1009904" y="1288796"/>
                    <a:pt x="783844" y="1514856"/>
                    <a:pt x="504952" y="1514856"/>
                  </a:cubicBezTo>
                  <a:cubicBezTo>
                    <a:pt x="226060" y="1514856"/>
                    <a:pt x="0" y="1288796"/>
                    <a:pt x="0" y="1009904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3391643" y="3538690"/>
            <a:ext cx="283959" cy="283959"/>
          </a:xfrm>
          <a:custGeom>
            <a:avLst/>
            <a:gdLst/>
            <a:ahLst/>
            <a:cxnLst/>
            <a:rect r="r" b="b" t="t" l="l"/>
            <a:pathLst>
              <a:path h="283959" w="283959">
                <a:moveTo>
                  <a:pt x="0" y="0"/>
                </a:moveTo>
                <a:lnTo>
                  <a:pt x="283959" y="0"/>
                </a:lnTo>
                <a:lnTo>
                  <a:pt x="283959" y="283959"/>
                </a:lnTo>
                <a:lnTo>
                  <a:pt x="0" y="283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9998" r="0" b="-2000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1703" y="3283001"/>
            <a:ext cx="2389880" cy="3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Improved Awareness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01703" y="3644798"/>
            <a:ext cx="11031141" cy="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Greater understanding of energy consumption.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155004" y="4438202"/>
            <a:ext cx="757390" cy="1136152"/>
            <a:chOff x="0" y="0"/>
            <a:chExt cx="1009853" cy="1514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9904" cy="1514856"/>
            </a:xfrm>
            <a:custGeom>
              <a:avLst/>
              <a:gdLst/>
              <a:ahLst/>
              <a:cxnLst/>
              <a:rect r="r" b="b" t="t" l="l"/>
              <a:pathLst>
                <a:path h="1514856" w="1009904">
                  <a:moveTo>
                    <a:pt x="0" y="504952"/>
                  </a:moveTo>
                  <a:cubicBezTo>
                    <a:pt x="0" y="226060"/>
                    <a:pt x="226060" y="0"/>
                    <a:pt x="504952" y="0"/>
                  </a:cubicBezTo>
                  <a:cubicBezTo>
                    <a:pt x="783844" y="0"/>
                    <a:pt x="1009904" y="226060"/>
                    <a:pt x="1009904" y="504952"/>
                  </a:cubicBezTo>
                  <a:lnTo>
                    <a:pt x="1009904" y="1009904"/>
                  </a:lnTo>
                  <a:cubicBezTo>
                    <a:pt x="1009904" y="1288796"/>
                    <a:pt x="783844" y="1514856"/>
                    <a:pt x="504952" y="1514856"/>
                  </a:cubicBezTo>
                  <a:cubicBezTo>
                    <a:pt x="226060" y="1514856"/>
                    <a:pt x="0" y="1288796"/>
                    <a:pt x="0" y="1009904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3391643" y="4864151"/>
            <a:ext cx="283959" cy="283959"/>
          </a:xfrm>
          <a:custGeom>
            <a:avLst/>
            <a:gdLst/>
            <a:ahLst/>
            <a:cxnLst/>
            <a:rect r="r" b="b" t="t" l="l"/>
            <a:pathLst>
              <a:path h="283959" w="283959">
                <a:moveTo>
                  <a:pt x="0" y="0"/>
                </a:moveTo>
                <a:lnTo>
                  <a:pt x="283959" y="0"/>
                </a:lnTo>
                <a:lnTo>
                  <a:pt x="283959" y="283959"/>
                </a:lnTo>
                <a:lnTo>
                  <a:pt x="0" y="2839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67" t="0" r="-1667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01703" y="4608462"/>
            <a:ext cx="2367115" cy="3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Lower Wastage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01703" y="4970259"/>
            <a:ext cx="11031141" cy="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Minimized energy waste through smart habits.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155004" y="5763663"/>
            <a:ext cx="757390" cy="1136152"/>
            <a:chOff x="0" y="0"/>
            <a:chExt cx="1009853" cy="15148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09904" cy="1514856"/>
            </a:xfrm>
            <a:custGeom>
              <a:avLst/>
              <a:gdLst/>
              <a:ahLst/>
              <a:cxnLst/>
              <a:rect r="r" b="b" t="t" l="l"/>
              <a:pathLst>
                <a:path h="1514856" w="1009904">
                  <a:moveTo>
                    <a:pt x="0" y="504952"/>
                  </a:moveTo>
                  <a:cubicBezTo>
                    <a:pt x="0" y="226060"/>
                    <a:pt x="226060" y="0"/>
                    <a:pt x="504952" y="0"/>
                  </a:cubicBezTo>
                  <a:cubicBezTo>
                    <a:pt x="783844" y="0"/>
                    <a:pt x="1009904" y="226060"/>
                    <a:pt x="1009904" y="504952"/>
                  </a:cubicBezTo>
                  <a:lnTo>
                    <a:pt x="1009904" y="1009904"/>
                  </a:lnTo>
                  <a:cubicBezTo>
                    <a:pt x="1009904" y="1288796"/>
                    <a:pt x="783844" y="1514856"/>
                    <a:pt x="504952" y="1514856"/>
                  </a:cubicBezTo>
                  <a:cubicBezTo>
                    <a:pt x="226060" y="1514856"/>
                    <a:pt x="0" y="1288796"/>
                    <a:pt x="0" y="1009904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3391643" y="6189612"/>
            <a:ext cx="283959" cy="283959"/>
          </a:xfrm>
          <a:custGeom>
            <a:avLst/>
            <a:gdLst/>
            <a:ahLst/>
            <a:cxnLst/>
            <a:rect r="r" b="b" t="t" l="l"/>
            <a:pathLst>
              <a:path h="283959" w="283959">
                <a:moveTo>
                  <a:pt x="0" y="0"/>
                </a:moveTo>
                <a:lnTo>
                  <a:pt x="283959" y="0"/>
                </a:lnTo>
                <a:lnTo>
                  <a:pt x="283959" y="283959"/>
                </a:lnTo>
                <a:lnTo>
                  <a:pt x="0" y="283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67" t="0" r="-1667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101703" y="5933923"/>
            <a:ext cx="2367115" cy="3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Clean Energy Push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01703" y="6295730"/>
            <a:ext cx="11031141" cy="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Encouragement of renewable energy sources.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155004" y="7089134"/>
            <a:ext cx="757390" cy="1136152"/>
            <a:chOff x="0" y="0"/>
            <a:chExt cx="1009853" cy="15148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09904" cy="1514856"/>
            </a:xfrm>
            <a:custGeom>
              <a:avLst/>
              <a:gdLst/>
              <a:ahLst/>
              <a:cxnLst/>
              <a:rect r="r" b="b" t="t" l="l"/>
              <a:pathLst>
                <a:path h="1514856" w="1009904">
                  <a:moveTo>
                    <a:pt x="0" y="504952"/>
                  </a:moveTo>
                  <a:cubicBezTo>
                    <a:pt x="0" y="226060"/>
                    <a:pt x="226060" y="0"/>
                    <a:pt x="504952" y="0"/>
                  </a:cubicBezTo>
                  <a:cubicBezTo>
                    <a:pt x="783844" y="0"/>
                    <a:pt x="1009904" y="226060"/>
                    <a:pt x="1009904" y="504952"/>
                  </a:cubicBezTo>
                  <a:lnTo>
                    <a:pt x="1009904" y="1009904"/>
                  </a:lnTo>
                  <a:cubicBezTo>
                    <a:pt x="1009904" y="1288796"/>
                    <a:pt x="783844" y="1514856"/>
                    <a:pt x="504952" y="1514856"/>
                  </a:cubicBezTo>
                  <a:cubicBezTo>
                    <a:pt x="226060" y="1514856"/>
                    <a:pt x="0" y="1288796"/>
                    <a:pt x="0" y="1009904"/>
                  </a:cubicBezTo>
                  <a:close/>
                </a:path>
              </a:pathLst>
            </a:custGeom>
            <a:solidFill>
              <a:srgbClr val="40424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3391643" y="7515073"/>
            <a:ext cx="283959" cy="283959"/>
          </a:xfrm>
          <a:custGeom>
            <a:avLst/>
            <a:gdLst/>
            <a:ahLst/>
            <a:cxnLst/>
            <a:rect r="r" b="b" t="t" l="l"/>
            <a:pathLst>
              <a:path h="283959" w="283959">
                <a:moveTo>
                  <a:pt x="0" y="0"/>
                </a:moveTo>
                <a:lnTo>
                  <a:pt x="283959" y="0"/>
                </a:lnTo>
                <a:lnTo>
                  <a:pt x="283959" y="283959"/>
                </a:lnTo>
                <a:lnTo>
                  <a:pt x="0" y="2839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6667" r="0" b="-26667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101703" y="7259393"/>
            <a:ext cx="2573541" cy="3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Environmental Benefit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01703" y="7621191"/>
            <a:ext cx="11031141" cy="36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Direct contribution to global sustainability goals.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38973" y="8584559"/>
            <a:ext cx="11693871" cy="67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AI-based advisor supports affordable and clean energy practices by helping users make smarter energy decisions, directly aligned with SDG 7.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155004" y="8438255"/>
            <a:ext cx="19050" cy="1031672"/>
            <a:chOff x="0" y="0"/>
            <a:chExt cx="25400" cy="13755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400" cy="1375537"/>
            </a:xfrm>
            <a:custGeom>
              <a:avLst/>
              <a:gdLst/>
              <a:ahLst/>
              <a:cxnLst/>
              <a:rect r="r" b="b" t="t" l="l"/>
              <a:pathLst>
                <a:path h="1375537" w="25400">
                  <a:moveTo>
                    <a:pt x="0" y="0"/>
                  </a:moveTo>
                  <a:lnTo>
                    <a:pt x="25400" y="0"/>
                  </a:lnTo>
                  <a:lnTo>
                    <a:pt x="25400" y="1375537"/>
                  </a:lnTo>
                  <a:lnTo>
                    <a:pt x="0" y="1375537"/>
                  </a:lnTo>
                  <a:close/>
                </a:path>
              </a:pathLst>
            </a:custGeom>
            <a:solidFill>
              <a:srgbClr val="84482D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DAG-4L8Ap0Y</dc:identifier>
  <dcterms:modified xsi:type="dcterms:W3CDTF">2011-08-01T06:04:30Z</dcterms:modified>
  <cp:revision>1</cp:revision>
  <dc:title>AI-Based-Smart-Energy-Consumption-Advisor.pptx</dc:title>
</cp:coreProperties>
</file>